
<file path=[Content_Types].xml><?xml version="1.0" encoding="utf-8"?>
<Types xmlns="http://schemas.openxmlformats.org/package/2006/content-types">
  <Default Extension="tiff" ContentType="image/tiff"/>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3"/>
  </p:notesMasterIdLst>
  <p:sldIdLst>
    <p:sldId id="859" r:id="rId3"/>
    <p:sldId id="860" r:id="rId4"/>
    <p:sldId id="861" r:id="rId5"/>
    <p:sldId id="862" r:id="rId6"/>
    <p:sldId id="863" r:id="rId7"/>
    <p:sldId id="864" r:id="rId8"/>
    <p:sldId id="865" r:id="rId9"/>
    <p:sldId id="866" r:id="rId10"/>
    <p:sldId id="867" r:id="rId11"/>
    <p:sldId id="868" r:id="rId12"/>
  </p:sldIdLst>
  <p:sldSz cx="12190095"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8F6FD"/>
    <a:srgbClr val="39B97A"/>
    <a:srgbClr val="1EB26A"/>
    <a:srgbClr val="E3F2E7"/>
    <a:srgbClr val="FF0000"/>
    <a:srgbClr val="8DC369"/>
    <a:srgbClr val="009900"/>
    <a:srgbClr val="62812B"/>
    <a:srgbClr val="A0C83C"/>
    <a:srgbClr val="006C4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showGuides="1">
      <p:cViewPr varScale="1">
        <p:scale>
          <a:sx n="82" d="100"/>
          <a:sy n="82" d="100"/>
        </p:scale>
        <p:origin x="648" y="8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 Type="http://schemas.openxmlformats.org/officeDocument/2006/relationships/theme" Target="theme/theme1.xml"/><Relationship Id="rId16" Type="http://schemas.openxmlformats.org/officeDocument/2006/relationships/tableStyles" Target="tableStyles.xml"/><Relationship Id="rId15" Type="http://schemas.openxmlformats.org/officeDocument/2006/relationships/viewProps" Target="viewProps.xml"/><Relationship Id="rId14" Type="http://schemas.openxmlformats.org/officeDocument/2006/relationships/presProps" Target="presProps.xml"/><Relationship Id="rId13" Type="http://schemas.openxmlformats.org/officeDocument/2006/relationships/notesMaster" Target="notesMasters/notesMaster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endParaRPr lang="zh-CN" altLang="en-US" noProof="0"/>
          </a:p>
          <a:p>
            <a:pPr lvl="1"/>
            <a:r>
              <a:rPr lang="zh-CN" altLang="en-US" noProof="0"/>
              <a:t>第二级</a:t>
            </a:r>
            <a:endParaRPr lang="zh-CN" altLang="en-US" noProof="0"/>
          </a:p>
          <a:p>
            <a:pPr lvl="2"/>
            <a:r>
              <a:rPr lang="zh-CN" altLang="en-US" noProof="0"/>
              <a:t>第三级</a:t>
            </a:r>
            <a:endParaRPr lang="zh-CN" altLang="en-US" noProof="0"/>
          </a:p>
          <a:p>
            <a:pPr lvl="3"/>
            <a:r>
              <a:rPr lang="zh-CN" altLang="en-US" noProof="0"/>
              <a:t>第四级</a:t>
            </a:r>
            <a:endParaRPr lang="zh-CN" altLang="en-US" noProof="0"/>
          </a:p>
          <a:p>
            <a:pPr lvl="4"/>
            <a:r>
              <a:rPr lang="zh-CN" altLang="en-US" noProof="0"/>
              <a:t>第五级</a:t>
            </a:r>
            <a:endParaRPr lang="zh-CN" altLang="en-US" noProof="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5160"/>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endParaRPr lang="zh-CN" altLang="en-US" dirty="0"/>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 英语完形填空与阅读理解 九年级</a:t>
            </a:r>
            <a:r>
              <a:rPr lang="en-US" altLang="zh-CN" sz="2000" dirty="0" smtClean="0">
                <a:solidFill>
                  <a:prstClr val="black"/>
                </a:solidFill>
                <a:latin typeface="楷体" panose="02010609060101010101" pitchFamily="49" charset="-122"/>
                <a:ea typeface="楷体" panose="02010609060101010101" pitchFamily="49" charset="-122"/>
              </a:rPr>
              <a:t>+</a:t>
            </a:r>
            <a:r>
              <a:rPr lang="zh-CN" altLang="en-US" sz="2000" dirty="0" smtClean="0">
                <a:solidFill>
                  <a:prstClr val="black"/>
                </a:solidFill>
                <a:latin typeface="楷体" panose="02010609060101010101" pitchFamily="49" charset="-122"/>
                <a:ea typeface="楷体" panose="02010609060101010101" pitchFamily="49" charset="-122"/>
              </a:rPr>
              <a:t>中考</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endParaRPr lang="zh-CN" altLang="en-US" smtClean="0"/>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image" Target="../media/image12.png"/></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3.png"/><Relationship Id="rId1" Type="http://schemas.openxmlformats.org/officeDocument/2006/relationships/image" Target="../media/image2.png"/></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8.png"/><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image" Target="../media/image5.png"/></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9.png"/></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0.png"/></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27107"/>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第二</a:t>
            </a:r>
            <a:r>
              <a:rPr lang="zh-CN" altLang="en-US"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部分  能力</a:t>
            </a:r>
            <a:r>
              <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进阶篇</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23251"/>
            <a:ext cx="11523345" cy="1200329"/>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进阶</a:t>
            </a:r>
            <a:r>
              <a:rPr lang="zh-CN" altLang="en-US" sz="4800" b="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训练  </a:t>
            </a:r>
            <a:r>
              <a:rPr lang="en-US" altLang="zh-CN" sz="4800" b="0" dirty="0" smtClean="0">
                <a:solidFill>
                  <a:srgbClr val="000000"/>
                </a:solidFill>
                <a:latin typeface="+mj-lt"/>
                <a:ea typeface="微软雅黑" panose="020B0503020204020204" pitchFamily="34" charset="-122"/>
                <a:cs typeface="微软雅黑" panose="020B0503020204020204" pitchFamily="34" charset="-122"/>
              </a:rPr>
              <a:t>2</a:t>
            </a:r>
            <a:endParaRPr lang="zh-CN" altLang="en-US" sz="4800" b="0" dirty="0">
              <a:solidFill>
                <a:srgbClr val="000000"/>
              </a:solidFill>
              <a:latin typeface="+mj-lt"/>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内容占位符 1"/>
          <p:cNvSpPr>
            <a:spLocks noGrp="1"/>
          </p:cNvSpPr>
          <p:nvPr>
            <p:ph idx="1"/>
          </p:nvPr>
        </p:nvSpPr>
        <p:spPr>
          <a:xfrm>
            <a:off x="360854" y="3184799"/>
            <a:ext cx="11485848" cy="576248"/>
          </a:xfrm>
          <a:solidFill>
            <a:srgbClr val="E8F6FD"/>
          </a:solidFill>
        </p:spPr>
        <p:txBody>
          <a:bodyPr/>
          <a:lstStyle/>
          <a:p>
            <a:r>
              <a:rPr lang="en-US" altLang="zh-CN" b="1" dirty="0" smtClean="0">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latin typeface="Times New Roman" panose="02020603050405020304" pitchFamily="18" charset="0"/>
                <a:ea typeface="楷体" panose="02010609060101010101" pitchFamily="49" charset="-122"/>
                <a:cs typeface="Times New Roman" panose="02020603050405020304" pitchFamily="18" charset="0"/>
              </a:rPr>
              <a:t>每个</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表情都是不同面部动作的混合体</a:t>
            </a:r>
            <a:r>
              <a:rPr lang="zh-CN" altLang="zh-CN"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包括舔鼻子、张嘴或睁大眼睛。</a:t>
            </a:r>
            <a:endParaRPr lang="zh-CN" altLang="en-US" dirty="0"/>
          </a:p>
        </p:txBody>
      </p:sp>
      <p:sp>
        <p:nvSpPr>
          <p:cNvPr id="8" name="内容占位符 1"/>
          <p:cNvSpPr txBox="1"/>
          <p:nvPr/>
        </p:nvSpPr>
        <p:spPr bwMode="auto">
          <a:xfrm>
            <a:off x="360854" y="3738914"/>
            <a:ext cx="11485848" cy="1130246"/>
          </a:xfrm>
          <a:prstGeom prst="rect">
            <a:avLst/>
          </a:prstGeom>
          <a:solidFill>
            <a:srgbClr val="E8F6FD"/>
          </a:solidFill>
          <a:ln>
            <a:noFill/>
          </a:ln>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dirty="0" smtClean="0">
                <a:latin typeface="Times New Roman" panose="02020603050405020304" pitchFamily="18" charset="0"/>
                <a:ea typeface="宋体" panose="02010600030101010101" pitchFamily="2" charset="-122"/>
              </a:rPr>
              <a:t>            “which included licking their nose</a:t>
            </a:r>
            <a:r>
              <a:rPr lang="zh-CN" altLang="zh-CN" b="1" dirty="0" smtClean="0">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latin typeface="宋体" panose="02010600030101010101" pitchFamily="2" charset="-122"/>
                <a:cs typeface="Times New Roman" panose="02020603050405020304" pitchFamily="18" charset="0"/>
              </a:rPr>
              <a:t>...</a:t>
            </a:r>
            <a:r>
              <a:rPr lang="en-US" altLang="zh-CN" b="1" dirty="0" smtClean="0">
                <a:latin typeface="Times New Roman" panose="02020603050405020304" pitchFamily="18" charset="0"/>
                <a:ea typeface="宋体" panose="02010600030101010101" pitchFamily="2" charset="-122"/>
              </a:rPr>
              <a:t>”</a:t>
            </a:r>
            <a:r>
              <a:rPr lang="zh-CN" altLang="zh-CN" b="1" dirty="0" smtClean="0">
                <a:latin typeface="Times New Roman" panose="02020603050405020304" pitchFamily="18" charset="0"/>
                <a:ea typeface="宋体" panose="02010600030101010101" pitchFamily="2" charset="-122"/>
                <a:cs typeface="Times New Roman" panose="02020603050405020304" pitchFamily="18" charset="0"/>
              </a:rPr>
              <a:t>是非限定性定语从句，关系代词</a:t>
            </a:r>
            <a:r>
              <a:rPr lang="en-US" altLang="zh-CN" b="1" dirty="0" smtClean="0">
                <a:latin typeface="Times New Roman" panose="02020603050405020304" pitchFamily="18" charset="0"/>
                <a:ea typeface="宋体" panose="02010600030101010101" pitchFamily="2" charset="-122"/>
              </a:rPr>
              <a:t>which</a:t>
            </a:r>
            <a:r>
              <a:rPr lang="zh-CN" altLang="zh-CN" b="1" dirty="0" smtClean="0">
                <a:latin typeface="Times New Roman" panose="02020603050405020304" pitchFamily="18" charset="0"/>
                <a:ea typeface="宋体" panose="02010600030101010101" pitchFamily="2" charset="-122"/>
                <a:cs typeface="Times New Roman" panose="02020603050405020304" pitchFamily="18" charset="0"/>
              </a:rPr>
              <a:t>指代先行词</a:t>
            </a:r>
            <a:r>
              <a:rPr lang="zh-CN" altLang="zh-CN" b="1" dirty="0" smtClean="0">
                <a:ea typeface="Times New Roman" panose="02020603050405020304" pitchFamily="18" charset="0"/>
              </a:rPr>
              <a:t> </a:t>
            </a:r>
            <a:r>
              <a:rPr lang="en-US" altLang="zh-CN" b="1" dirty="0" smtClean="0">
                <a:ea typeface="Times New Roman" panose="02020603050405020304" pitchFamily="18" charset="0"/>
              </a:rPr>
              <a:t>mixture</a:t>
            </a:r>
            <a:r>
              <a:rPr lang="zh-CN" altLang="zh-CN" b="1" dirty="0" smtClean="0">
                <a:latin typeface="Times New Roman" panose="02020603050405020304" pitchFamily="18" charset="0"/>
                <a:ea typeface="宋体" panose="02010600030101010101" pitchFamily="2" charset="-122"/>
                <a:cs typeface="Times New Roman" panose="02020603050405020304" pitchFamily="18" charset="0"/>
              </a:rPr>
              <a:t>。</a:t>
            </a:r>
            <a:endParaRPr lang="zh-CN" altLang="en-US" dirty="0"/>
          </a:p>
        </p:txBody>
      </p:sp>
      <p:sp>
        <p:nvSpPr>
          <p:cNvPr id="3" name="内容占位符 1"/>
          <p:cNvSpPr txBox="1"/>
          <p:nvPr/>
        </p:nvSpPr>
        <p:spPr bwMode="auto">
          <a:xfrm>
            <a:off x="358630" y="1783068"/>
            <a:ext cx="11485848" cy="1476375"/>
          </a:xfrm>
          <a:prstGeom prst="rect">
            <a:avLst/>
          </a:prstGeom>
          <a:solidFill>
            <a:srgbClr val="E8F6F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endParaRPr lang="en-US" altLang="zh-CN" sz="1200" b="1" dirty="0" smtClean="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b="1" dirty="0" smtClean="0">
                <a:latin typeface="Times New Roman" panose="02020603050405020304" pitchFamily="18" charset="0"/>
                <a:ea typeface="宋体" panose="02010600030101010101" pitchFamily="2" charset="-122"/>
                <a:cs typeface="Times New Roman" panose="02020603050405020304" pitchFamily="18" charset="0"/>
              </a:rPr>
              <a:t>Each </a:t>
            </a:r>
            <a:r>
              <a:rPr lang="en-US" altLang="zh-CN" b="1" dirty="0">
                <a:latin typeface="Times New Roman" panose="02020603050405020304" pitchFamily="18" charset="0"/>
                <a:ea typeface="宋体" panose="02010600030101010101" pitchFamily="2" charset="-122"/>
                <a:cs typeface="Times New Roman" panose="02020603050405020304" pitchFamily="18" charset="0"/>
              </a:rPr>
              <a:t>expression was a mixture of different facial </a:t>
            </a:r>
            <a:r>
              <a:rPr lang="en-US" altLang="zh-CN" b="1" dirty="0" err="1">
                <a:latin typeface="Times New Roman" panose="02020603050405020304" pitchFamily="18" charset="0"/>
                <a:ea typeface="宋体" panose="02010600030101010101" pitchFamily="2" charset="-122"/>
                <a:cs typeface="Times New Roman" panose="02020603050405020304" pitchFamily="18" charset="0"/>
              </a:rPr>
              <a:t>movements, which</a:t>
            </a:r>
            <a:r>
              <a:rPr lang="en-US" altLang="zh-CN" b="1" dirty="0">
                <a:latin typeface="Times New Roman" panose="02020603050405020304" pitchFamily="18" charset="0"/>
                <a:ea typeface="宋体" panose="02010600030101010101" pitchFamily="2" charset="-122"/>
                <a:cs typeface="Times New Roman" panose="02020603050405020304" pitchFamily="18" charset="0"/>
              </a:rPr>
              <a:t> included licking their </a:t>
            </a:r>
            <a:r>
              <a:rPr lang="en-US" altLang="zh-CN" b="1" dirty="0" err="1">
                <a:latin typeface="Times New Roman" panose="02020603050405020304" pitchFamily="18" charset="0"/>
                <a:ea typeface="宋体" panose="02010600030101010101" pitchFamily="2" charset="-122"/>
                <a:cs typeface="Times New Roman" panose="02020603050405020304" pitchFamily="18" charset="0"/>
              </a:rPr>
              <a:t>nose, opening</a:t>
            </a:r>
            <a:r>
              <a:rPr lang="en-US" altLang="zh-CN" b="1" dirty="0">
                <a:latin typeface="Times New Roman" panose="02020603050405020304" pitchFamily="18" charset="0"/>
                <a:ea typeface="宋体" panose="02010600030101010101" pitchFamily="2" charset="-122"/>
                <a:cs typeface="Times New Roman" panose="02020603050405020304" pitchFamily="18" charset="0"/>
              </a:rPr>
              <a:t> their </a:t>
            </a:r>
            <a:r>
              <a:rPr lang="en-US" altLang="zh-CN" b="1" dirty="0" err="1">
                <a:latin typeface="Times New Roman" panose="02020603050405020304" pitchFamily="18" charset="0"/>
                <a:ea typeface="宋体" panose="02010600030101010101" pitchFamily="2" charset="-122"/>
                <a:cs typeface="Times New Roman" panose="02020603050405020304" pitchFamily="18" charset="0"/>
              </a:rPr>
              <a:t>mouth, or</a:t>
            </a:r>
            <a:r>
              <a:rPr lang="en-US" altLang="zh-CN" b="1" dirty="0">
                <a:latin typeface="Times New Roman" panose="02020603050405020304" pitchFamily="18" charset="0"/>
                <a:ea typeface="宋体" panose="02010600030101010101" pitchFamily="2" charset="-122"/>
                <a:cs typeface="Times New Roman" panose="02020603050405020304" pitchFamily="18" charset="0"/>
              </a:rPr>
              <a:t> widening the pupils of their eyes</a:t>
            </a:r>
            <a:r>
              <a:rPr lang="en-US" altLang="zh-CN" b="1" dirty="0">
                <a:latin typeface="宋体" panose="02010600030101010101" pitchFamily="2" charset="-122"/>
                <a:ea typeface="宋体" panose="02010600030101010101" pitchFamily="2" charset="-122"/>
                <a:cs typeface="Times New Roman" panose="02020603050405020304" pitchFamily="18" charset="0"/>
              </a:rPr>
              <a:t>.</a:t>
            </a:r>
            <a:r>
              <a:rPr lang="en-US" altLang="zh-CN" b="1" dirty="0">
                <a:latin typeface="Times New Roman" panose="02020603050405020304" pitchFamily="18" charset="0"/>
                <a:ea typeface="宋体" panose="02010600030101010101" pitchFamily="2" charset="-122"/>
                <a:cs typeface="Times New Roman" panose="02020603050405020304" pitchFamily="18" charset="0"/>
              </a:rPr>
              <a:t> </a:t>
            </a:r>
            <a:endParaRPr lang="zh-CN" altLang="zh-CN" sz="900" dirty="0">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图片 3"/>
          <p:cNvPicPr>
            <a:picLocks noChangeAspect="1"/>
          </p:cNvPicPr>
          <p:nvPr/>
        </p:nvPicPr>
        <p:blipFill>
          <a:blip r:embed="rId1"/>
          <a:stretch>
            <a:fillRect/>
          </a:stretch>
        </p:blipFill>
        <p:spPr>
          <a:xfrm>
            <a:off x="358630" y="1690985"/>
            <a:ext cx="1897946" cy="430129"/>
          </a:xfrm>
          <a:prstGeom prst="rect">
            <a:avLst/>
          </a:prstGeom>
        </p:spPr>
      </p:pic>
      <p:pic>
        <p:nvPicPr>
          <p:cNvPr id="5" name="译文.eps" descr="id:2147486824;FounderCES"/>
          <p:cNvPicPr/>
          <p:nvPr/>
        </p:nvPicPr>
        <p:blipFill>
          <a:blip r:embed="rId2"/>
          <a:stretch>
            <a:fillRect/>
          </a:stretch>
        </p:blipFill>
        <p:spPr>
          <a:xfrm>
            <a:off x="375423" y="3382345"/>
            <a:ext cx="932180" cy="287655"/>
          </a:xfrm>
          <a:prstGeom prst="rect">
            <a:avLst/>
          </a:prstGeom>
        </p:spPr>
      </p:pic>
      <p:pic>
        <p:nvPicPr>
          <p:cNvPr id="6" name="分析.eps" descr="id:2147486831;FounderCES"/>
          <p:cNvPicPr/>
          <p:nvPr/>
        </p:nvPicPr>
        <p:blipFill>
          <a:blip r:embed="rId3"/>
          <a:stretch>
            <a:fillRect/>
          </a:stretch>
        </p:blipFill>
        <p:spPr>
          <a:xfrm>
            <a:off x="375423" y="3969504"/>
            <a:ext cx="932180" cy="287655"/>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3162850"/>
            <a:ext cx="11485848" cy="1130246"/>
          </a:xfrm>
        </p:spPr>
        <p:txBody>
          <a:bodyPr/>
          <a:lstStyle/>
          <a:p>
            <a:r>
              <a:rPr lang="en-US" altLang="zh-CN" b="1" dirty="0" smtClean="0">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latin typeface="Times New Roman" panose="02020603050405020304" pitchFamily="18" charset="0"/>
                <a:ea typeface="楷体" panose="02010609060101010101" pitchFamily="49" charset="-122"/>
                <a:cs typeface="Times New Roman" panose="02020603050405020304" pitchFamily="18" charset="0"/>
              </a:rPr>
              <a:t>本文</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介绍了一项关于猫咪面部表情的研究。该研究指出了猫咪的面部动作数量以及不同的面部表情代表的不同情绪。</a:t>
            </a:r>
            <a:endParaRPr lang="zh-CN" altLang="en-US" dirty="0"/>
          </a:p>
        </p:txBody>
      </p:sp>
      <p:pic>
        <p:nvPicPr>
          <p:cNvPr id="3" name="语篇导航-DA.eps" descr="id:2147486385;FounderCES"/>
          <p:cNvPicPr/>
          <p:nvPr/>
        </p:nvPicPr>
        <p:blipFill>
          <a:blip r:embed="rId1"/>
          <a:stretch>
            <a:fillRect/>
          </a:stretch>
        </p:blipFill>
        <p:spPr>
          <a:xfrm>
            <a:off x="577736" y="3230255"/>
            <a:ext cx="1917070" cy="468115"/>
          </a:xfrm>
          <a:prstGeom prst="rect">
            <a:avLst/>
          </a:prstGeom>
        </p:spPr>
      </p:pic>
      <p:pic>
        <p:nvPicPr>
          <p:cNvPr id="5" name="图片 4"/>
          <p:cNvPicPr>
            <a:picLocks noChangeAspect="1"/>
          </p:cNvPicPr>
          <p:nvPr/>
        </p:nvPicPr>
        <p:blipFill>
          <a:blip r:embed="rId2"/>
          <a:stretch>
            <a:fillRect/>
          </a:stretch>
        </p:blipFill>
        <p:spPr>
          <a:xfrm>
            <a:off x="769669" y="1754154"/>
            <a:ext cx="10651072" cy="1338777"/>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8902704" cy="1753235"/>
          </a:xfrm>
        </p:spPr>
        <p:txBody>
          <a:bodyPr/>
          <a:lstStyle/>
          <a:p>
            <a:pPr indent="609600"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Have you ever looked at a cat’s face and wondered what it is thinking?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Well, according</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to a new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study, cats</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have many different facial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expressions,which</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show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how they are feeling</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cx06.jpg" descr="id:2147502247;FounderCES"/>
          <p:cNvPicPr/>
          <p:nvPr/>
        </p:nvPicPr>
        <p:blipFill>
          <a:blip r:embed="rId1"/>
          <a:stretch>
            <a:fillRect/>
          </a:stretch>
        </p:blipFill>
        <p:spPr>
          <a:xfrm>
            <a:off x="9551590" y="764704"/>
            <a:ext cx="2033138" cy="1564878"/>
          </a:xfrm>
          <a:prstGeom prst="rect">
            <a:avLst/>
          </a:prstGeom>
        </p:spPr>
      </p:pic>
      <p:sp>
        <p:nvSpPr>
          <p:cNvPr id="5" name="内容占位符 1"/>
          <p:cNvSpPr txBox="1"/>
          <p:nvPr/>
        </p:nvSpPr>
        <p:spPr bwMode="auto">
          <a:xfrm>
            <a:off x="360854" y="2405366"/>
            <a:ext cx="11485848" cy="39693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609600" eaLnBrk="1" hangingPunct="0">
              <a:spcAft>
                <a:spcPts val="0"/>
              </a:spcAft>
              <a:tabLst>
                <a:tab pos="4050665" algn="l"/>
                <a:tab pos="7021195" algn="l"/>
                <a:tab pos="9631680"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research was carried out by the scientists at the University of </a:t>
            </a: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California, in</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US. They visited a local cat café over several months to record videos of 53 </a:t>
            </a: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cats, collecting</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194 minutes of videos. They found that the cats have 276 different expressions. “Each expression was a mixture of different facial </a:t>
            </a: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movements, which</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included licking their </a:t>
            </a: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nose, opening</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their </a:t>
            </a: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mouth, or</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widening the pupils of their eyes,” said the scientists. They also found cats use 26 of these facial movements in </a:t>
            </a: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total, which</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can be mixed to express how they are feeling. Dogs use 27 facial movements and humans use a total of 44.</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36933"/>
            <a:ext cx="11485848" cy="4523105"/>
          </a:xfrm>
        </p:spPr>
        <p:txBody>
          <a:bodyPr/>
          <a:lstStyle/>
          <a:p>
            <a:pPr indent="609600"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Out of the expressions they recorded, 45</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were friendly and 37</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were angry. “A friendly cat moves its ears and whiskers forward and closes its eyes.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However, an</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angry cat often flattens its ears to its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head, makes</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its pupils smaller and licks its lips,” said the team.</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Although the researchers aren’t sure what the cats were trying to communicate with each other using their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faces, they</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plan to study cats in other places to improve their understanding. They also hope that the research could help animal shelters improve the way they look after the cats. Some pet owners even suggest the researchers develop an app for them to find out what their cats’ facial expressions really mean.</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66200"/>
            <a:ext cx="11485848" cy="1200329"/>
          </a:xfrm>
        </p:spPr>
        <p:txBody>
          <a:bodyPr/>
          <a:lstStyle/>
          <a:p>
            <a:pPr hangingPunct="0">
              <a:spcAft>
                <a:spcPts val="0"/>
              </a:spcAft>
              <a:tabLst>
                <a:tab pos="4050665" algn="l"/>
                <a:tab pos="7021195" algn="l"/>
                <a:tab pos="963168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Which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 the following uses the most facial movements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49395" algn="l"/>
                <a:tab pos="4668520" algn="l"/>
                <a:tab pos="7531100" algn="l"/>
                <a:tab pos="963104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Humans.	B. Dogs.	C. Cats.</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866615" y="1560117"/>
            <a:ext cx="407484" cy="461665"/>
          </a:xfrm>
          <a:prstGeom prst="rect">
            <a:avLst/>
          </a:prstGeom>
        </p:spPr>
        <p:txBody>
          <a:bodyPr wrap="none">
            <a:spAutoFit/>
          </a:bodyPr>
          <a:lstStyle/>
          <a:p>
            <a:r>
              <a:rPr lang="en-US" altLang="zh-CN" sz="2400" dirty="0"/>
              <a:t>A</a:t>
            </a:r>
            <a:endParaRPr lang="zh-CN" altLang="en-US" dirty="0"/>
          </a:p>
        </p:txBody>
      </p:sp>
      <p:sp>
        <p:nvSpPr>
          <p:cNvPr id="5" name="内容占位符 1"/>
          <p:cNvSpPr txBox="1"/>
          <p:nvPr/>
        </p:nvSpPr>
        <p:spPr bwMode="auto">
          <a:xfrm>
            <a:off x="360854" y="2558911"/>
            <a:ext cx="11485848" cy="23069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dirty="0"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a:t>
            </a:r>
            <a:r>
              <a:rPr lang="en-US" altLang="zh-CN" b="1" dirty="0" smtClean="0">
                <a:solidFill>
                  <a:srgbClr val="FF0000"/>
                </a:solidFill>
                <a:latin typeface="Times New Roman" panose="02020603050405020304" pitchFamily="18" charset="0"/>
                <a:ea typeface="宋体" panose="02010600030101010101" pitchFamily="2" charset="-122"/>
              </a:rPr>
              <a:t>“They also found cats use 26 of these facial movements in </a:t>
            </a:r>
            <a:r>
              <a:rPr lang="en-US" altLang="zh-CN" b="1" dirty="0" err="1" smtClean="0">
                <a:solidFill>
                  <a:srgbClr val="FF0000"/>
                </a:solidFill>
                <a:latin typeface="Times New Roman" panose="02020603050405020304" pitchFamily="18" charset="0"/>
                <a:ea typeface="宋体" panose="02010600030101010101" pitchFamily="2" charset="-122"/>
              </a:rPr>
              <a:t>total, which</a:t>
            </a:r>
            <a:r>
              <a:rPr lang="en-US" altLang="zh-CN" b="1" dirty="0" smtClean="0">
                <a:solidFill>
                  <a:srgbClr val="FF0000"/>
                </a:solidFill>
                <a:latin typeface="Times New Roman" panose="02020603050405020304" pitchFamily="18" charset="0"/>
                <a:ea typeface="宋体" panose="02010600030101010101" pitchFamily="2" charset="-122"/>
              </a:rPr>
              <a:t> can be mixed to express how they are feeling</a:t>
            </a:r>
            <a:r>
              <a:rPr lang="en-US" altLang="zh-CN" b="1" dirty="0" smtClean="0">
                <a:solidFill>
                  <a:srgbClr val="FF0000"/>
                </a:solidFill>
                <a:latin typeface="宋体" panose="02010600030101010101" pitchFamily="2" charset="-122"/>
                <a:cs typeface="Times New Roman" panose="02020603050405020304" pitchFamily="18" charset="0"/>
              </a:rPr>
              <a:t>.</a:t>
            </a:r>
            <a:r>
              <a:rPr lang="en-US" altLang="zh-CN" b="1" dirty="0" smtClean="0">
                <a:solidFill>
                  <a:srgbClr val="FF0000"/>
                </a:solidFill>
                <a:latin typeface="Times New Roman" panose="02020603050405020304" pitchFamily="18" charset="0"/>
                <a:ea typeface="宋体" panose="02010600030101010101" pitchFamily="2" charset="-122"/>
              </a:rPr>
              <a:t> Dogs use 27 facial movements and humans use a total of 44</a:t>
            </a:r>
            <a:r>
              <a:rPr lang="en-US" altLang="zh-CN" b="1" dirty="0" smtClean="0">
                <a:solidFill>
                  <a:srgbClr val="FF0000"/>
                </a:solidFill>
                <a:latin typeface="宋体" panose="02010600030101010101" pitchFamily="2" charset="-122"/>
                <a:cs typeface="Times New Roman" panose="02020603050405020304" pitchFamily="18" charset="0"/>
              </a:rPr>
              <a:t>.</a:t>
            </a:r>
            <a:r>
              <a:rPr lang="en-US" altLang="zh-CN" b="1" dirty="0" smtClean="0">
                <a:solidFill>
                  <a:srgbClr val="FF0000"/>
                </a:solidFill>
                <a:latin typeface="Times New Roman" panose="02020603050405020304" pitchFamily="18" charset="0"/>
                <a:ea typeface="宋体" panose="02010600030101010101" pitchFamily="2" charset="-122"/>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可知，猫使用</a:t>
            </a:r>
            <a:r>
              <a:rPr lang="en-US" altLang="zh-CN" b="1" dirty="0" smtClean="0">
                <a:solidFill>
                  <a:srgbClr val="FF0000"/>
                </a:solidFill>
                <a:latin typeface="Times New Roman" panose="02020603050405020304" pitchFamily="18" charset="0"/>
                <a:ea typeface="宋体" panose="02010600030101010101" pitchFamily="2" charset="-122"/>
              </a:rPr>
              <a:t>26</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种面部动作，狗使用</a:t>
            </a:r>
            <a:r>
              <a:rPr lang="en-US" altLang="zh-CN" b="1" dirty="0" smtClean="0">
                <a:solidFill>
                  <a:srgbClr val="FF0000"/>
                </a:solidFill>
                <a:latin typeface="Times New Roman" panose="02020603050405020304" pitchFamily="18" charset="0"/>
                <a:ea typeface="宋体" panose="02010600030101010101" pitchFamily="2" charset="-122"/>
              </a:rPr>
              <a:t>27</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种面部动作，人类共使用</a:t>
            </a:r>
            <a:r>
              <a:rPr lang="en-US" altLang="zh-CN" b="1" dirty="0" smtClean="0">
                <a:solidFill>
                  <a:srgbClr val="FF0000"/>
                </a:solidFill>
                <a:latin typeface="Times New Roman" panose="02020603050405020304" pitchFamily="18" charset="0"/>
                <a:ea typeface="宋体" panose="02010600030101010101" pitchFamily="2" charset="-122"/>
              </a:rPr>
              <a:t>44</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种，故人类使用面部动作最多。故选</a:t>
            </a:r>
            <a:r>
              <a:rPr lang="en-US" altLang="zh-CN" b="1" dirty="0" smtClean="0">
                <a:solidFill>
                  <a:srgbClr val="FF0000"/>
                </a:solidFill>
                <a:latin typeface="Times New Roman" panose="02020603050405020304" pitchFamily="18" charset="0"/>
                <a:ea typeface="宋体" panose="02010600030101010101" pitchFamily="2" charset="-122"/>
              </a:rPr>
              <a:t>A</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内容占位符 1"/>
          <p:cNvSpPr txBox="1"/>
          <p:nvPr/>
        </p:nvSpPr>
        <p:spPr bwMode="auto">
          <a:xfrm>
            <a:off x="360854" y="3328932"/>
            <a:ext cx="11485848" cy="1753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a:t>
            </a:r>
            <a:r>
              <a:rPr lang="en-US" altLang="zh-CN" b="1" dirty="0">
                <a:solidFill>
                  <a:srgbClr val="FF0000"/>
                </a:solidFill>
                <a:latin typeface="Times New Roman" panose="02020603050405020304" pitchFamily="18" charset="0"/>
                <a:ea typeface="宋体" panose="02010600030101010101" pitchFamily="2" charset="-122"/>
              </a:rPr>
              <a:t>“</a:t>
            </a:r>
            <a:r>
              <a:rPr lang="en-US" altLang="zh-CN" b="1" dirty="0" err="1">
                <a:solidFill>
                  <a:srgbClr val="FF0000"/>
                </a:solidFill>
                <a:latin typeface="Times New Roman" panose="02020603050405020304" pitchFamily="18" charset="0"/>
                <a:ea typeface="宋体" panose="02010600030101010101" pitchFamily="2" charset="-122"/>
              </a:rPr>
              <a:t>However, an</a:t>
            </a:r>
            <a:r>
              <a:rPr lang="en-US" altLang="zh-CN" b="1" dirty="0">
                <a:solidFill>
                  <a:srgbClr val="FF0000"/>
                </a:solidFill>
                <a:latin typeface="Times New Roman" panose="02020603050405020304" pitchFamily="18" charset="0"/>
                <a:ea typeface="宋体" panose="02010600030101010101" pitchFamily="2" charset="-122"/>
              </a:rPr>
              <a:t> angry cat often flattens its ears to its </a:t>
            </a:r>
            <a:r>
              <a:rPr lang="en-US" altLang="zh-CN" b="1" dirty="0" err="1">
                <a:solidFill>
                  <a:srgbClr val="FF0000"/>
                </a:solidFill>
                <a:latin typeface="Times New Roman" panose="02020603050405020304" pitchFamily="18" charset="0"/>
                <a:ea typeface="宋体" panose="02010600030101010101" pitchFamily="2" charset="-122"/>
              </a:rPr>
              <a:t>head, makes</a:t>
            </a:r>
            <a:r>
              <a:rPr lang="en-US" altLang="zh-CN" b="1" dirty="0">
                <a:solidFill>
                  <a:srgbClr val="FF0000"/>
                </a:solidFill>
                <a:latin typeface="Times New Roman" panose="02020603050405020304" pitchFamily="18" charset="0"/>
                <a:ea typeface="宋体" panose="02010600030101010101" pitchFamily="2" charset="-122"/>
              </a:rPr>
              <a:t> its pupils smaller and licks its lips”</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可知，一只生气的猫通常会把耳朵贴在头上，瞳孔变小，舔嘴唇</a:t>
            </a:r>
            <a:r>
              <a:rPr lang="en-US" altLang="zh-CN" b="1" dirty="0">
                <a:solidFill>
                  <a:srgbClr val="FF0000"/>
                </a:solidFill>
                <a:latin typeface="Times New Roman" panose="02020603050405020304" pitchFamily="18" charset="0"/>
                <a:ea typeface="宋体" panose="02010600030101010101" pitchFamily="2" charset="-122"/>
              </a:rPr>
              <a:t>, C</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项中的猫咪作出了</a:t>
            </a:r>
            <a:r>
              <a:rPr lang="en-US" altLang="zh-CN" b="1" dirty="0">
                <a:solidFill>
                  <a:srgbClr val="FF0000"/>
                </a:solidFill>
                <a:latin typeface="+mn-ea"/>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生气</a:t>
            </a:r>
            <a:r>
              <a:rPr lang="en-US" altLang="zh-CN" b="1" dirty="0">
                <a:solidFill>
                  <a:srgbClr val="FF0000"/>
                </a:solidFill>
                <a:latin typeface="+mn-ea"/>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的表情。故选</a:t>
            </a:r>
            <a:r>
              <a:rPr lang="en-US" altLang="zh-CN" b="1" dirty="0">
                <a:solidFill>
                  <a:srgbClr val="FF0000"/>
                </a:solidFill>
                <a:latin typeface="Times New Roman" panose="02020603050405020304" pitchFamily="18" charset="0"/>
                <a:ea typeface="宋体" panose="02010600030101010101" pitchFamily="2" charset="-122"/>
              </a:rPr>
              <a:t>C</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dirty="0"/>
          </a:p>
        </p:txBody>
      </p:sp>
      <p:sp>
        <p:nvSpPr>
          <p:cNvPr id="2" name="内容占位符 1"/>
          <p:cNvSpPr>
            <a:spLocks noGrp="1"/>
          </p:cNvSpPr>
          <p:nvPr>
            <p:ph idx="1"/>
          </p:nvPr>
        </p:nvSpPr>
        <p:spPr>
          <a:xfrm>
            <a:off x="360854" y="1510148"/>
            <a:ext cx="11485848" cy="1754326"/>
          </a:xfrm>
        </p:spPr>
        <p:txBody>
          <a:bodyPr/>
          <a:lstStyle/>
          <a:p>
            <a:pPr hangingPunct="0">
              <a:spcAft>
                <a:spcPts val="0"/>
              </a:spcAft>
              <a:tabLst>
                <a:tab pos="4391025" algn="l"/>
                <a:tab pos="7019925" algn="l"/>
                <a:tab pos="9631045"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Which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picture shows a cat’s angry expression</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49395" algn="l"/>
                <a:tab pos="7019925" algn="l"/>
                <a:tab pos="7446645" algn="l"/>
                <a:tab pos="9631045"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1"/>
          <a:stretch>
            <a:fillRect/>
          </a:stretch>
        </p:blipFill>
        <p:spPr>
          <a:xfrm>
            <a:off x="1990750" y="1681343"/>
            <a:ext cx="2779196" cy="383755"/>
          </a:xfrm>
          <a:prstGeom prst="rect">
            <a:avLst/>
          </a:prstGeom>
        </p:spPr>
      </p:pic>
      <p:pic>
        <p:nvPicPr>
          <p:cNvPr id="4" name="cx07a.jpg" descr="id:2147502261;FounderCES"/>
          <p:cNvPicPr/>
          <p:nvPr/>
        </p:nvPicPr>
        <p:blipFill>
          <a:blip r:embed="rId2"/>
          <a:stretch>
            <a:fillRect/>
          </a:stretch>
        </p:blipFill>
        <p:spPr>
          <a:xfrm>
            <a:off x="1035971" y="2304332"/>
            <a:ext cx="986529" cy="960142"/>
          </a:xfrm>
          <a:prstGeom prst="rect">
            <a:avLst/>
          </a:prstGeom>
        </p:spPr>
      </p:pic>
      <p:pic>
        <p:nvPicPr>
          <p:cNvPr id="5" name="cx07b.jpg" descr="id:2147502268;FounderCES"/>
          <p:cNvPicPr/>
          <p:nvPr/>
        </p:nvPicPr>
        <p:blipFill>
          <a:blip r:embed="rId3"/>
          <a:stretch>
            <a:fillRect/>
          </a:stretch>
        </p:blipFill>
        <p:spPr>
          <a:xfrm>
            <a:off x="4943078" y="2331299"/>
            <a:ext cx="847785" cy="960142"/>
          </a:xfrm>
          <a:prstGeom prst="rect">
            <a:avLst/>
          </a:prstGeom>
        </p:spPr>
      </p:pic>
      <p:pic>
        <p:nvPicPr>
          <p:cNvPr id="6" name="cx07c.jpg" descr="id:2147502275;FounderCES"/>
          <p:cNvPicPr/>
          <p:nvPr/>
        </p:nvPicPr>
        <p:blipFill>
          <a:blip r:embed="rId4"/>
          <a:stretch>
            <a:fillRect/>
          </a:stretch>
        </p:blipFill>
        <p:spPr>
          <a:xfrm>
            <a:off x="8399462" y="2336202"/>
            <a:ext cx="1281041" cy="960142"/>
          </a:xfrm>
          <a:prstGeom prst="rect">
            <a:avLst/>
          </a:prstGeom>
        </p:spPr>
      </p:pic>
      <p:sp>
        <p:nvSpPr>
          <p:cNvPr id="7" name="矩形 6"/>
          <p:cNvSpPr/>
          <p:nvPr/>
        </p:nvSpPr>
        <p:spPr>
          <a:xfrm>
            <a:off x="866615" y="1604065"/>
            <a:ext cx="407484" cy="461665"/>
          </a:xfrm>
          <a:prstGeom prst="rect">
            <a:avLst/>
          </a:prstGeom>
        </p:spPr>
        <p:txBody>
          <a:bodyPr wrap="none">
            <a:spAutoFit/>
          </a:bodyPr>
          <a:lstStyle/>
          <a:p>
            <a:r>
              <a:rPr lang="en-US" altLang="zh-CN" sz="2400" dirty="0" smtClean="0"/>
              <a:t>C</a:t>
            </a:r>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1"/>
          <p:cNvSpPr txBox="1"/>
          <p:nvPr/>
        </p:nvSpPr>
        <p:spPr bwMode="auto">
          <a:xfrm>
            <a:off x="360854" y="2968892"/>
            <a:ext cx="11485848" cy="28613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推理判断题。根据</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“Although the researchers aren’t sure what the cats were trying to communicate with each other using their faces, they plan to study cats in other places to improve their understanding</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可知，研究人员不确定猫如何使用面部表情进行交流，他们计划继续研究猫的表情。所以科学家们接下来会继续研究，了解更多关于猫的知识。故选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内容占位符 1"/>
          <p:cNvSpPr>
            <a:spLocks noGrp="1"/>
          </p:cNvSpPr>
          <p:nvPr>
            <p:ph idx="1"/>
          </p:nvPr>
        </p:nvSpPr>
        <p:spPr>
          <a:xfrm>
            <a:off x="360854" y="746120"/>
            <a:ext cx="11485848" cy="2308324"/>
          </a:xfrm>
        </p:spPr>
        <p:txBody>
          <a:bodyPr/>
          <a:lstStyle/>
          <a:p>
            <a:pPr hangingPunct="0">
              <a:spcAft>
                <a:spcPts val="0"/>
              </a:spcAft>
              <a:tabLst>
                <a:tab pos="5197475" algn="l"/>
                <a:tab pos="7019925" algn="l"/>
                <a:tab pos="9631045"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might the scientists do next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Use an app to study cats’ expressions.</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Build an animal shelter to look after cats.</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Keep on studying to know more about cats.</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1"/>
          <a:stretch>
            <a:fillRect/>
          </a:stretch>
        </p:blipFill>
        <p:spPr>
          <a:xfrm>
            <a:off x="1918742" y="908720"/>
            <a:ext cx="3704249" cy="371637"/>
          </a:xfrm>
          <a:prstGeom prst="rect">
            <a:avLst/>
          </a:prstGeom>
        </p:spPr>
      </p:pic>
      <p:sp>
        <p:nvSpPr>
          <p:cNvPr id="4" name="矩形 3"/>
          <p:cNvSpPr/>
          <p:nvPr/>
        </p:nvSpPr>
        <p:spPr>
          <a:xfrm>
            <a:off x="866615" y="840037"/>
            <a:ext cx="407484" cy="461665"/>
          </a:xfrm>
          <a:prstGeom prst="rect">
            <a:avLst/>
          </a:prstGeom>
        </p:spPr>
        <p:txBody>
          <a:bodyPr wrap="none">
            <a:spAutoFit/>
          </a:bodyPr>
          <a:lstStyle/>
          <a:p>
            <a:r>
              <a:rPr lang="en-US" altLang="zh-CN" sz="2400" dirty="0" smtClean="0"/>
              <a:t>C</a:t>
            </a:r>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1"/>
          <p:cNvSpPr txBox="1"/>
          <p:nvPr/>
        </p:nvSpPr>
        <p:spPr bwMode="auto">
          <a:xfrm>
            <a:off x="360854" y="3544956"/>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推理判断题。通读全文可知，文章介绍了一项关于猫面部表情的研究，研究中记录了多只猫的多种面部表情，研究人员对此作出了解释。故作者通过阐述实例以及结果的方式写作本文。故选</a:t>
            </a:r>
            <a:r>
              <a:rPr lang="en-US" altLang="zh-CN" b="1" dirty="0">
                <a:solidFill>
                  <a:srgbClr val="FF0000"/>
                </a:solidFill>
                <a:latin typeface="Times New Roman" panose="02020603050405020304" pitchFamily="18" charset="0"/>
                <a:ea typeface="宋体" panose="02010600030101010101" pitchFamily="2" charset="-122"/>
              </a:rPr>
              <a:t>B</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内容占位符 1"/>
          <p:cNvSpPr>
            <a:spLocks noGrp="1"/>
          </p:cNvSpPr>
          <p:nvPr>
            <p:ph idx="1"/>
          </p:nvPr>
        </p:nvSpPr>
        <p:spPr>
          <a:xfrm>
            <a:off x="360854" y="1322184"/>
            <a:ext cx="11485848" cy="2308324"/>
          </a:xfrm>
        </p:spPr>
        <p:txBody>
          <a:bodyPr/>
          <a:lstStyle/>
          <a:p>
            <a:pPr hangingPunct="0">
              <a:spcAft>
                <a:spcPts val="0"/>
              </a:spcAft>
              <a:tabLst>
                <a:tab pos="5293995" algn="l"/>
                <a:tab pos="7019925" algn="l"/>
                <a:tab pos="9631045"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How does the writer develop the text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By giving numbers and choices.</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By showing examples and results.</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By presenting opinions and facts.</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1"/>
          <a:stretch>
            <a:fillRect/>
          </a:stretch>
        </p:blipFill>
        <p:spPr>
          <a:xfrm>
            <a:off x="1990750" y="1484784"/>
            <a:ext cx="3744644" cy="371637"/>
          </a:xfrm>
          <a:prstGeom prst="rect">
            <a:avLst/>
          </a:prstGeom>
        </p:spPr>
      </p:pic>
      <p:sp>
        <p:nvSpPr>
          <p:cNvPr id="4" name="矩形 3"/>
          <p:cNvSpPr/>
          <p:nvPr/>
        </p:nvSpPr>
        <p:spPr>
          <a:xfrm>
            <a:off x="866615" y="1416101"/>
            <a:ext cx="389850" cy="461665"/>
          </a:xfrm>
          <a:prstGeom prst="rect">
            <a:avLst/>
          </a:prstGeom>
        </p:spPr>
        <p:txBody>
          <a:bodyPr wrap="none">
            <a:spAutoFit/>
          </a:bodyPr>
          <a:lstStyle/>
          <a:p>
            <a:r>
              <a:rPr lang="en-US" altLang="zh-CN" sz="2400" dirty="0" smtClean="0"/>
              <a:t>B</a:t>
            </a:r>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内容占位符 1"/>
          <p:cNvSpPr txBox="1"/>
          <p:nvPr/>
        </p:nvSpPr>
        <p:spPr bwMode="auto">
          <a:xfrm>
            <a:off x="360854" y="3810922"/>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推理判断题。通读全文可知，本文介绍了一项关于猫咪面部表情的研究，文章的目的是介绍这一项新的研究。故选</a:t>
            </a:r>
            <a:r>
              <a:rPr lang="en-US" altLang="zh-CN" b="1">
                <a:solidFill>
                  <a:srgbClr val="FF0000"/>
                </a:solidFill>
                <a:latin typeface="Times New Roman" panose="02020603050405020304" pitchFamily="18" charset="0"/>
                <a:ea typeface="宋体" panose="02010600030101010101" pitchFamily="2" charset="-122"/>
              </a:rPr>
              <a:t>B</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内容占位符 1"/>
          <p:cNvSpPr>
            <a:spLocks noGrp="1"/>
          </p:cNvSpPr>
          <p:nvPr>
            <p:ph idx="1"/>
          </p:nvPr>
        </p:nvSpPr>
        <p:spPr>
          <a:xfrm>
            <a:off x="360854" y="1594774"/>
            <a:ext cx="11485848" cy="2308324"/>
          </a:xfrm>
        </p:spPr>
        <p:txBody>
          <a:bodyPr/>
          <a:lstStyle/>
          <a:p>
            <a:pPr hangingPunct="0">
              <a:spcAft>
                <a:spcPts val="0"/>
              </a:spcAft>
              <a:tabLst>
                <a:tab pos="5293995" algn="l"/>
                <a:tab pos="7019925" algn="l"/>
                <a:tab pos="9631045"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What’s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writing purpose of the text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To call on people to love cats more.</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To introduce a new study about cats.</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To tell readers why the team did the research.</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1"/>
          <a:stretch>
            <a:fillRect/>
          </a:stretch>
        </p:blipFill>
        <p:spPr>
          <a:xfrm>
            <a:off x="1942806" y="1733310"/>
            <a:ext cx="3724447" cy="403953"/>
          </a:xfrm>
          <a:prstGeom prst="rect">
            <a:avLst/>
          </a:prstGeom>
        </p:spPr>
      </p:pic>
      <p:sp>
        <p:nvSpPr>
          <p:cNvPr id="4" name="矩形 3"/>
          <p:cNvSpPr/>
          <p:nvPr/>
        </p:nvSpPr>
        <p:spPr>
          <a:xfrm>
            <a:off x="866615" y="1688691"/>
            <a:ext cx="389850" cy="461665"/>
          </a:xfrm>
          <a:prstGeom prst="rect">
            <a:avLst/>
          </a:prstGeom>
        </p:spPr>
        <p:txBody>
          <a:bodyPr wrap="none">
            <a:spAutoFit/>
          </a:bodyPr>
          <a:lstStyle/>
          <a:p>
            <a:r>
              <a:rPr lang="en-US" altLang="zh-CN" sz="2400" dirty="0" smtClean="0"/>
              <a:t>B</a:t>
            </a:r>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3327</Words>
  <Application>WPS 演示</Application>
  <PresentationFormat>自定义</PresentationFormat>
  <Paragraphs>61</Paragraphs>
  <Slides>10</Slides>
  <Notes>0</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10</vt:i4>
      </vt:variant>
    </vt:vector>
  </HeadingPairs>
  <TitlesOfParts>
    <vt:vector size="20" baseType="lpstr">
      <vt:lpstr>Arial</vt:lpstr>
      <vt:lpstr>宋体</vt:lpstr>
      <vt:lpstr>Wingdings</vt:lpstr>
      <vt:lpstr>Times New Roman</vt:lpstr>
      <vt:lpstr>楷体</vt:lpstr>
      <vt:lpstr>微软雅黑</vt:lpstr>
      <vt:lpstr>黑体</vt:lpstr>
      <vt:lpstr>Arial Unicode MS</vt:lpstr>
      <vt:lpstr>Calibri</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人间</cp:lastModifiedBy>
  <cp:revision>465</cp:revision>
  <dcterms:created xsi:type="dcterms:W3CDTF">2020-11-06T05:24:00Z</dcterms:created>
  <dcterms:modified xsi:type="dcterms:W3CDTF">2025-09-17T06:24:54Z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2052-12.1.0.22529</vt:lpwstr>
  </property>
  <property fmtid="{D5CDD505-2E9C-101B-9397-08002B2CF9AE}" pid="3" name="ICV">
    <vt:lpwstr>183F53B07990440590EEDC2FFA382F57_12</vt:lpwstr>
  </property>
</Properties>
</file>